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HK Modular" charset="1" panose="00000800000000000000"/>
      <p:regular r:id="rId17"/>
    </p:embeddedFont>
    <p:embeddedFont>
      <p:font typeface="Canva Sans Bold" charset="1" panose="020B0803030501040103"/>
      <p:regular r:id="rId18"/>
    </p:embeddedFont>
    <p:embeddedFont>
      <p:font typeface="Open Sans Bold" charset="1" panose="020B0806030504020204"/>
      <p:regular r:id="rId19"/>
    </p:embeddedFont>
    <p:embeddedFont>
      <p:font typeface="Canva Sans" charset="1" panose="020B0503030501040103"/>
      <p:regular r:id="rId20"/>
    </p:embeddedFont>
    <p:embeddedFont>
      <p:font typeface="Open Sans" charset="1" panose="020B0606030504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587764" y="301790"/>
            <a:ext cx="19463528" cy="10949240"/>
            <a:chOff x="0" y="0"/>
            <a:chExt cx="25951371" cy="1459898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951371" cy="14598987"/>
            </a:xfrm>
            <a:custGeom>
              <a:avLst/>
              <a:gdLst/>
              <a:ahLst/>
              <a:cxnLst/>
              <a:rect r="r" b="b" t="t" l="l"/>
              <a:pathLst>
                <a:path h="14598987" w="25951371">
                  <a:moveTo>
                    <a:pt x="0" y="0"/>
                  </a:moveTo>
                  <a:lnTo>
                    <a:pt x="25951371" y="0"/>
                  </a:lnTo>
                  <a:lnTo>
                    <a:pt x="25951371" y="14598987"/>
                  </a:lnTo>
                  <a:lnTo>
                    <a:pt x="0" y="145989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38000"/>
              </a:blip>
              <a:stretch>
                <a:fillRect l="-4" t="0" r="-4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985249" y="3498079"/>
              <a:ext cx="21579599" cy="53459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307"/>
                </a:lnSpc>
                <a:spcBef>
                  <a:spcPct val="0"/>
                </a:spcBef>
              </a:pPr>
              <a:r>
                <a:rPr lang="en-US" sz="11648">
                  <a:solidFill>
                    <a:srgbClr val="121212"/>
                  </a:solidFill>
                  <a:latin typeface="HK Modular"/>
                  <a:ea typeface="HK Modular"/>
                  <a:cs typeface="HK Modular"/>
                  <a:sym typeface="HK Modular"/>
                </a:rPr>
                <a:t>University Mis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0" y="0"/>
            <a:ext cx="18288000" cy="603580"/>
          </a:xfrm>
          <a:custGeom>
            <a:avLst/>
            <a:gdLst/>
            <a:ahLst/>
            <a:cxnLst/>
            <a:rect r="r" b="b" t="t" l="l"/>
            <a:pathLst>
              <a:path h="603580" w="18288000">
                <a:moveTo>
                  <a:pt x="0" y="0"/>
                </a:moveTo>
                <a:lnTo>
                  <a:pt x="18288000" y="0"/>
                </a:lnTo>
                <a:lnTo>
                  <a:pt x="18288000" y="603580"/>
                </a:lnTo>
                <a:lnTo>
                  <a:pt x="0" y="603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73" t="-1206" r="0" b="-1830798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0" y="9757169"/>
            <a:ext cx="18288000" cy="529831"/>
          </a:xfrm>
          <a:custGeom>
            <a:avLst/>
            <a:gdLst/>
            <a:ahLst/>
            <a:cxnLst/>
            <a:rect r="r" b="b" t="t" l="l"/>
            <a:pathLst>
              <a:path h="529831" w="18288000">
                <a:moveTo>
                  <a:pt x="0" y="0"/>
                </a:moveTo>
                <a:lnTo>
                  <a:pt x="18288000" y="0"/>
                </a:lnTo>
                <a:lnTo>
                  <a:pt x="18288000" y="529831"/>
                </a:lnTo>
                <a:lnTo>
                  <a:pt x="0" y="5298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73" t="-2075363" r="0" b="-25564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639006"/>
          </a:xfrm>
          <a:custGeom>
            <a:avLst/>
            <a:gdLst/>
            <a:ahLst/>
            <a:cxnLst/>
            <a:rect r="r" b="b" t="t" l="l"/>
            <a:pathLst>
              <a:path h="11639006" w="18288000">
                <a:moveTo>
                  <a:pt x="0" y="0"/>
                </a:moveTo>
                <a:lnTo>
                  <a:pt x="18288000" y="0"/>
                </a:lnTo>
                <a:lnTo>
                  <a:pt x="18288000" y="11639006"/>
                </a:lnTo>
                <a:lnTo>
                  <a:pt x="0" y="11639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22" r="0" b="-89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47422"/>
            <a:ext cx="18288000" cy="11025051"/>
            <a:chOff x="0" y="0"/>
            <a:chExt cx="4515556" cy="27222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5555" cy="2722235"/>
            </a:xfrm>
            <a:custGeom>
              <a:avLst/>
              <a:gdLst/>
              <a:ahLst/>
              <a:cxnLst/>
              <a:rect r="r" b="b" t="t" l="l"/>
              <a:pathLst>
                <a:path h="2722235" w="4515555">
                  <a:moveTo>
                    <a:pt x="0" y="0"/>
                  </a:moveTo>
                  <a:lnTo>
                    <a:pt x="4515555" y="0"/>
                  </a:lnTo>
                  <a:lnTo>
                    <a:pt x="4515555" y="2722235"/>
                  </a:lnTo>
                  <a:lnTo>
                    <a:pt x="0" y="2722235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515556" cy="2750810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9474096" cy="494844"/>
            <a:chOff x="0" y="0"/>
            <a:chExt cx="3164323" cy="1652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64323" cy="165276"/>
            </a:xfrm>
            <a:custGeom>
              <a:avLst/>
              <a:gdLst/>
              <a:ahLst/>
              <a:cxnLst/>
              <a:rect r="r" b="b" t="t" l="l"/>
              <a:pathLst>
                <a:path h="165276" w="3164323">
                  <a:moveTo>
                    <a:pt x="0" y="0"/>
                  </a:moveTo>
                  <a:lnTo>
                    <a:pt x="3164323" y="0"/>
                  </a:lnTo>
                  <a:lnTo>
                    <a:pt x="3164323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3164323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4096" y="0"/>
            <a:ext cx="8813904" cy="494844"/>
            <a:chOff x="0" y="0"/>
            <a:chExt cx="2943821" cy="1652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43821" cy="165276"/>
            </a:xfrm>
            <a:custGeom>
              <a:avLst/>
              <a:gdLst/>
              <a:ahLst/>
              <a:cxnLst/>
              <a:rect r="r" b="b" t="t" l="l"/>
              <a:pathLst>
                <a:path h="165276" w="2943821">
                  <a:moveTo>
                    <a:pt x="0" y="0"/>
                  </a:moveTo>
                  <a:lnTo>
                    <a:pt x="2943821" y="0"/>
                  </a:lnTo>
                  <a:lnTo>
                    <a:pt x="294382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1B9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94382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0" y="9792156"/>
            <a:ext cx="6776720" cy="494844"/>
            <a:chOff x="0" y="0"/>
            <a:chExt cx="2263407" cy="1652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63407" cy="165276"/>
            </a:xfrm>
            <a:custGeom>
              <a:avLst/>
              <a:gdLst/>
              <a:ahLst/>
              <a:cxnLst/>
              <a:rect r="r" b="b" t="t" l="l"/>
              <a:pathLst>
                <a:path h="165276" w="2263407">
                  <a:moveTo>
                    <a:pt x="0" y="0"/>
                  </a:moveTo>
                  <a:lnTo>
                    <a:pt x="2263407" y="0"/>
                  </a:lnTo>
                  <a:lnTo>
                    <a:pt x="2263407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263407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776720" y="9792156"/>
            <a:ext cx="7393116" cy="494844"/>
            <a:chOff x="0" y="0"/>
            <a:chExt cx="2469281" cy="1652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DB24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894884" y="9792156"/>
            <a:ext cx="7393116" cy="494844"/>
            <a:chOff x="0" y="0"/>
            <a:chExt cx="2469281" cy="1652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B5CBB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9861512" y="616282"/>
            <a:ext cx="7612316" cy="9054437"/>
          </a:xfrm>
          <a:custGeom>
            <a:avLst/>
            <a:gdLst/>
            <a:ahLst/>
            <a:cxnLst/>
            <a:rect r="r" b="b" t="t" l="l"/>
            <a:pathLst>
              <a:path h="9054437" w="7612316">
                <a:moveTo>
                  <a:pt x="0" y="0"/>
                </a:moveTo>
                <a:lnTo>
                  <a:pt x="7612316" y="0"/>
                </a:lnTo>
                <a:lnTo>
                  <a:pt x="7612316" y="9054436"/>
                </a:lnTo>
                <a:lnTo>
                  <a:pt x="0" y="9054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87" r="0" b="-198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154615" y="4020560"/>
            <a:ext cx="7164866" cy="212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06"/>
              </a:lnSpc>
            </a:pPr>
            <a:r>
              <a:rPr lang="en-US" sz="6075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class</a:t>
            </a:r>
          </a:p>
          <a:p>
            <a:pPr algn="ctr">
              <a:lnSpc>
                <a:spcPts val="8506"/>
              </a:lnSpc>
              <a:spcBef>
                <a:spcPct val="0"/>
              </a:spcBef>
            </a:pPr>
            <a:r>
              <a:rPr lang="en-US" sz="6075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diagram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603580"/>
          </a:xfrm>
          <a:custGeom>
            <a:avLst/>
            <a:gdLst/>
            <a:ahLst/>
            <a:cxnLst/>
            <a:rect r="r" b="b" t="t" l="l"/>
            <a:pathLst>
              <a:path h="603580" w="18288000">
                <a:moveTo>
                  <a:pt x="0" y="0"/>
                </a:moveTo>
                <a:lnTo>
                  <a:pt x="18288000" y="0"/>
                </a:lnTo>
                <a:lnTo>
                  <a:pt x="18288000" y="603580"/>
                </a:lnTo>
                <a:lnTo>
                  <a:pt x="0" y="603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73" t="-1206" r="0" b="-1830798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9757169"/>
            <a:ext cx="18288000" cy="529831"/>
          </a:xfrm>
          <a:custGeom>
            <a:avLst/>
            <a:gdLst/>
            <a:ahLst/>
            <a:cxnLst/>
            <a:rect r="r" b="b" t="t" l="l"/>
            <a:pathLst>
              <a:path h="529831" w="18288000">
                <a:moveTo>
                  <a:pt x="0" y="0"/>
                </a:moveTo>
                <a:lnTo>
                  <a:pt x="18288000" y="0"/>
                </a:lnTo>
                <a:lnTo>
                  <a:pt x="18288000" y="529831"/>
                </a:lnTo>
                <a:lnTo>
                  <a:pt x="0" y="5298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73" t="-2075363" r="0" b="-25564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086100" y="5143500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5000"/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126403" y="1879381"/>
            <a:ext cx="14035194" cy="3264119"/>
            <a:chOff x="0" y="0"/>
            <a:chExt cx="3448420" cy="8019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448421" cy="801988"/>
            </a:xfrm>
            <a:custGeom>
              <a:avLst/>
              <a:gdLst/>
              <a:ahLst/>
              <a:cxnLst/>
              <a:rect r="r" b="b" t="t" l="l"/>
              <a:pathLst>
                <a:path h="801988" w="3448421">
                  <a:moveTo>
                    <a:pt x="0" y="0"/>
                  </a:moveTo>
                  <a:lnTo>
                    <a:pt x="3448421" y="0"/>
                  </a:lnTo>
                  <a:lnTo>
                    <a:pt x="3448421" y="801988"/>
                  </a:lnTo>
                  <a:lnTo>
                    <a:pt x="0" y="801988"/>
                  </a:lnTo>
                  <a:close/>
                </a:path>
              </a:pathLst>
            </a:custGeom>
            <a:solidFill>
              <a:srgbClr val="81A191">
                <a:alpha val="8980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3448420" cy="8305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126403" y="2203733"/>
            <a:ext cx="14035194" cy="1999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07"/>
              </a:lnSpc>
              <a:spcBef>
                <a:spcPct val="0"/>
              </a:spcBef>
            </a:pPr>
            <a:r>
              <a:rPr lang="en-US" sz="11648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Thank You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404312" y="5590624"/>
            <a:ext cx="9073670" cy="368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3"/>
              </a:lnSpc>
            </a:pPr>
            <a:r>
              <a:rPr lang="en-US" b="true" sz="418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Agedio, Railey Mae D.</a:t>
            </a:r>
          </a:p>
          <a:p>
            <a:pPr algn="ctr">
              <a:lnSpc>
                <a:spcPts val="5853"/>
              </a:lnSpc>
            </a:pPr>
            <a:r>
              <a:rPr lang="en-US" b="true" sz="418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Balicat, Althea</a:t>
            </a:r>
          </a:p>
          <a:p>
            <a:pPr algn="ctr">
              <a:lnSpc>
                <a:spcPts val="5853"/>
              </a:lnSpc>
            </a:pPr>
            <a:r>
              <a:rPr lang="en-US" b="true" sz="418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Diaz, Florence Sophia V.</a:t>
            </a:r>
          </a:p>
          <a:p>
            <a:pPr algn="ctr">
              <a:lnSpc>
                <a:spcPts val="5853"/>
              </a:lnSpc>
            </a:pPr>
            <a:r>
              <a:rPr lang="en-US" b="true" sz="418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Estores, Aicee Emari H.</a:t>
            </a:r>
          </a:p>
          <a:p>
            <a:pPr algn="ctr">
              <a:lnSpc>
                <a:spcPts val="5853"/>
              </a:lnSpc>
              <a:spcBef>
                <a:spcPct val="0"/>
              </a:spcBef>
            </a:pPr>
            <a:r>
              <a:rPr lang="en-US" b="true" sz="418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Ornales, Alexis F.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639006"/>
          </a:xfrm>
          <a:custGeom>
            <a:avLst/>
            <a:gdLst/>
            <a:ahLst/>
            <a:cxnLst/>
            <a:rect r="r" b="b" t="t" l="l"/>
            <a:pathLst>
              <a:path h="11639006" w="18288000">
                <a:moveTo>
                  <a:pt x="0" y="0"/>
                </a:moveTo>
                <a:lnTo>
                  <a:pt x="18288000" y="0"/>
                </a:lnTo>
                <a:lnTo>
                  <a:pt x="18288000" y="11639006"/>
                </a:lnTo>
                <a:lnTo>
                  <a:pt x="0" y="11639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22" r="0" b="-89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1025051"/>
            <a:chOff x="0" y="0"/>
            <a:chExt cx="4515556" cy="27222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5555" cy="2722235"/>
            </a:xfrm>
            <a:custGeom>
              <a:avLst/>
              <a:gdLst/>
              <a:ahLst/>
              <a:cxnLst/>
              <a:rect r="r" b="b" t="t" l="l"/>
              <a:pathLst>
                <a:path h="2722235" w="4515555">
                  <a:moveTo>
                    <a:pt x="0" y="0"/>
                  </a:moveTo>
                  <a:lnTo>
                    <a:pt x="4515555" y="0"/>
                  </a:lnTo>
                  <a:lnTo>
                    <a:pt x="4515555" y="2722235"/>
                  </a:lnTo>
                  <a:lnTo>
                    <a:pt x="0" y="2722235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515556" cy="2750810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776720" y="3321192"/>
            <a:ext cx="11194697" cy="4939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9"/>
              </a:lnSpc>
            </a:pPr>
            <a:r>
              <a:rPr lang="en-US" sz="279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CVSU Student Portal is a web-based information system designed to provide students and administrators with a centralized platform for accessing academic-related information. The system supports role-based access to ensure that each user can only access features relevant to their role.</a:t>
            </a:r>
          </a:p>
          <a:p>
            <a:pPr algn="l">
              <a:lnSpc>
                <a:spcPts val="3909"/>
              </a:lnSpc>
            </a:pPr>
          </a:p>
          <a:p>
            <a:pPr algn="l">
              <a:lnSpc>
                <a:spcPts val="3909"/>
              </a:lnSpc>
            </a:pPr>
            <a:r>
              <a:rPr lang="en-US" sz="2792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This project aims to improve efficiency in managing student records, announcements, and academic data by digitizing manual processes.</a:t>
            </a:r>
          </a:p>
          <a:p>
            <a:pPr algn="l">
              <a:lnSpc>
                <a:spcPts val="3909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0" y="0"/>
            <a:ext cx="9474096" cy="494844"/>
            <a:chOff x="0" y="0"/>
            <a:chExt cx="3164323" cy="16527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64323" cy="165276"/>
            </a:xfrm>
            <a:custGeom>
              <a:avLst/>
              <a:gdLst/>
              <a:ahLst/>
              <a:cxnLst/>
              <a:rect r="r" b="b" t="t" l="l"/>
              <a:pathLst>
                <a:path h="165276" w="3164323">
                  <a:moveTo>
                    <a:pt x="0" y="0"/>
                  </a:moveTo>
                  <a:lnTo>
                    <a:pt x="3164323" y="0"/>
                  </a:lnTo>
                  <a:lnTo>
                    <a:pt x="3164323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3164323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74096" y="0"/>
            <a:ext cx="8813904" cy="494844"/>
            <a:chOff x="0" y="0"/>
            <a:chExt cx="2943821" cy="16527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943821" cy="165276"/>
            </a:xfrm>
            <a:custGeom>
              <a:avLst/>
              <a:gdLst/>
              <a:ahLst/>
              <a:cxnLst/>
              <a:rect r="r" b="b" t="t" l="l"/>
              <a:pathLst>
                <a:path h="165276" w="2943821">
                  <a:moveTo>
                    <a:pt x="0" y="0"/>
                  </a:moveTo>
                  <a:lnTo>
                    <a:pt x="2943821" y="0"/>
                  </a:lnTo>
                  <a:lnTo>
                    <a:pt x="294382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1B95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294382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0" y="9792156"/>
            <a:ext cx="6776720" cy="494844"/>
            <a:chOff x="0" y="0"/>
            <a:chExt cx="2263407" cy="16527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63407" cy="165276"/>
            </a:xfrm>
            <a:custGeom>
              <a:avLst/>
              <a:gdLst/>
              <a:ahLst/>
              <a:cxnLst/>
              <a:rect r="r" b="b" t="t" l="l"/>
              <a:pathLst>
                <a:path h="165276" w="2263407">
                  <a:moveTo>
                    <a:pt x="0" y="0"/>
                  </a:moveTo>
                  <a:lnTo>
                    <a:pt x="2263407" y="0"/>
                  </a:lnTo>
                  <a:lnTo>
                    <a:pt x="2263407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2263407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776720" y="9792156"/>
            <a:ext cx="7393116" cy="494844"/>
            <a:chOff x="0" y="0"/>
            <a:chExt cx="2469281" cy="16527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DB249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894884" y="9792156"/>
            <a:ext cx="7393116" cy="494844"/>
            <a:chOff x="0" y="0"/>
            <a:chExt cx="2469281" cy="16527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B5CBB2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517298" y="895350"/>
            <a:ext cx="8956798" cy="1113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24"/>
              </a:lnSpc>
              <a:spcBef>
                <a:spcPct val="0"/>
              </a:spcBef>
            </a:pPr>
            <a:r>
              <a:rPr lang="en-US" sz="6446">
                <a:solidFill>
                  <a:srgbClr val="000000"/>
                </a:solidFill>
                <a:latin typeface="HK Modular"/>
                <a:ea typeface="HK Modular"/>
                <a:cs typeface="HK Modular"/>
                <a:sym typeface="HK Modular"/>
              </a:rPr>
              <a:t>Description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028700" y="2441033"/>
            <a:ext cx="5115576" cy="6948204"/>
            <a:chOff x="0" y="0"/>
            <a:chExt cx="1256887" cy="170716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56887" cy="1707161"/>
            </a:xfrm>
            <a:custGeom>
              <a:avLst/>
              <a:gdLst/>
              <a:ahLst/>
              <a:cxnLst/>
              <a:rect r="r" b="b" t="t" l="l"/>
              <a:pathLst>
                <a:path h="1707161" w="1256887">
                  <a:moveTo>
                    <a:pt x="0" y="0"/>
                  </a:moveTo>
                  <a:lnTo>
                    <a:pt x="1256887" y="0"/>
                  </a:lnTo>
                  <a:lnTo>
                    <a:pt x="1256887" y="1707161"/>
                  </a:lnTo>
                  <a:lnTo>
                    <a:pt x="0" y="1707161"/>
                  </a:lnTo>
                  <a:close/>
                </a:path>
              </a:pathLst>
            </a:custGeom>
            <a:solidFill>
              <a:srgbClr val="81A191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1256887" cy="17357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1352894" y="2744646"/>
            <a:ext cx="4467188" cy="6340978"/>
          </a:xfrm>
          <a:custGeom>
            <a:avLst/>
            <a:gdLst/>
            <a:ahLst/>
            <a:cxnLst/>
            <a:rect r="r" b="b" t="t" l="l"/>
            <a:pathLst>
              <a:path h="6340978" w="4467188">
                <a:moveTo>
                  <a:pt x="0" y="0"/>
                </a:moveTo>
                <a:lnTo>
                  <a:pt x="4467188" y="0"/>
                </a:lnTo>
                <a:lnTo>
                  <a:pt x="4467188" y="6340977"/>
                </a:lnTo>
                <a:lnTo>
                  <a:pt x="0" y="63409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76" t="0" r="-565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639006"/>
          </a:xfrm>
          <a:custGeom>
            <a:avLst/>
            <a:gdLst/>
            <a:ahLst/>
            <a:cxnLst/>
            <a:rect r="r" b="b" t="t" l="l"/>
            <a:pathLst>
              <a:path h="11639006" w="18288000">
                <a:moveTo>
                  <a:pt x="0" y="0"/>
                </a:moveTo>
                <a:lnTo>
                  <a:pt x="18288000" y="0"/>
                </a:lnTo>
                <a:lnTo>
                  <a:pt x="18288000" y="11639006"/>
                </a:lnTo>
                <a:lnTo>
                  <a:pt x="0" y="11639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22" r="0" b="-89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47422"/>
            <a:ext cx="18288000" cy="11025051"/>
            <a:chOff x="0" y="0"/>
            <a:chExt cx="4515556" cy="27222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5555" cy="2722235"/>
            </a:xfrm>
            <a:custGeom>
              <a:avLst/>
              <a:gdLst/>
              <a:ahLst/>
              <a:cxnLst/>
              <a:rect r="r" b="b" t="t" l="l"/>
              <a:pathLst>
                <a:path h="2722235" w="4515555">
                  <a:moveTo>
                    <a:pt x="0" y="0"/>
                  </a:moveTo>
                  <a:lnTo>
                    <a:pt x="4515555" y="0"/>
                  </a:lnTo>
                  <a:lnTo>
                    <a:pt x="4515555" y="2722235"/>
                  </a:lnTo>
                  <a:lnTo>
                    <a:pt x="0" y="2722235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515556" cy="2750810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9474096" cy="494844"/>
            <a:chOff x="0" y="0"/>
            <a:chExt cx="3164323" cy="1652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64323" cy="165276"/>
            </a:xfrm>
            <a:custGeom>
              <a:avLst/>
              <a:gdLst/>
              <a:ahLst/>
              <a:cxnLst/>
              <a:rect r="r" b="b" t="t" l="l"/>
              <a:pathLst>
                <a:path h="165276" w="3164323">
                  <a:moveTo>
                    <a:pt x="0" y="0"/>
                  </a:moveTo>
                  <a:lnTo>
                    <a:pt x="3164323" y="0"/>
                  </a:lnTo>
                  <a:lnTo>
                    <a:pt x="3164323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3164323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4096" y="0"/>
            <a:ext cx="8813904" cy="494844"/>
            <a:chOff x="0" y="0"/>
            <a:chExt cx="2943821" cy="1652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43821" cy="165276"/>
            </a:xfrm>
            <a:custGeom>
              <a:avLst/>
              <a:gdLst/>
              <a:ahLst/>
              <a:cxnLst/>
              <a:rect r="r" b="b" t="t" l="l"/>
              <a:pathLst>
                <a:path h="165276" w="2943821">
                  <a:moveTo>
                    <a:pt x="0" y="0"/>
                  </a:moveTo>
                  <a:lnTo>
                    <a:pt x="2943821" y="0"/>
                  </a:lnTo>
                  <a:lnTo>
                    <a:pt x="294382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1B9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94382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0" y="9792156"/>
            <a:ext cx="6776720" cy="494844"/>
            <a:chOff x="0" y="0"/>
            <a:chExt cx="2263407" cy="1652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63407" cy="165276"/>
            </a:xfrm>
            <a:custGeom>
              <a:avLst/>
              <a:gdLst/>
              <a:ahLst/>
              <a:cxnLst/>
              <a:rect r="r" b="b" t="t" l="l"/>
              <a:pathLst>
                <a:path h="165276" w="2263407">
                  <a:moveTo>
                    <a:pt x="0" y="0"/>
                  </a:moveTo>
                  <a:lnTo>
                    <a:pt x="2263407" y="0"/>
                  </a:lnTo>
                  <a:lnTo>
                    <a:pt x="2263407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263407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776720" y="9792156"/>
            <a:ext cx="7393116" cy="494844"/>
            <a:chOff x="0" y="0"/>
            <a:chExt cx="2469281" cy="1652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DB24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894884" y="9792156"/>
            <a:ext cx="7393116" cy="494844"/>
            <a:chOff x="0" y="0"/>
            <a:chExt cx="2469281" cy="1652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B5CBB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7793732" y="623473"/>
            <a:ext cx="6588969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HK Modular"/>
                <a:ea typeface="HK Modular"/>
                <a:cs typeface="HK Modular"/>
                <a:sym typeface="HK Modular"/>
              </a:rPr>
              <a:t>Primary Objectives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-2362463" y="43784"/>
            <a:ext cx="12212478" cy="10243216"/>
          </a:xfrm>
          <a:custGeom>
            <a:avLst/>
            <a:gdLst/>
            <a:ahLst/>
            <a:cxnLst/>
            <a:rect r="r" b="b" t="t" l="l"/>
            <a:pathLst>
              <a:path h="10243216" w="12212478">
                <a:moveTo>
                  <a:pt x="0" y="0"/>
                </a:moveTo>
                <a:lnTo>
                  <a:pt x="12212478" y="0"/>
                </a:lnTo>
                <a:lnTo>
                  <a:pt x="12212478" y="10243216"/>
                </a:lnTo>
                <a:lnTo>
                  <a:pt x="0" y="102432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7084739" y="3055820"/>
            <a:ext cx="958180" cy="958180"/>
            <a:chOff x="0" y="0"/>
            <a:chExt cx="1913890" cy="191389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5CBB2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7084739" y="3268158"/>
            <a:ext cx="958180" cy="459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6"/>
              </a:lnSpc>
              <a:spcBef>
                <a:spcPct val="0"/>
              </a:spcBef>
            </a:pPr>
            <a:r>
              <a:rPr lang="en-US" b="true" sz="2647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7084739" y="4945593"/>
            <a:ext cx="958180" cy="958180"/>
            <a:chOff x="0" y="0"/>
            <a:chExt cx="1913890" cy="191389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1B95B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7084739" y="5157931"/>
            <a:ext cx="958180" cy="459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6"/>
              </a:lnSpc>
              <a:spcBef>
                <a:spcPct val="0"/>
              </a:spcBef>
            </a:pPr>
            <a:r>
              <a:rPr lang="en-US" b="true" sz="2647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7084739" y="6835366"/>
            <a:ext cx="958180" cy="958180"/>
            <a:chOff x="0" y="0"/>
            <a:chExt cx="1913890" cy="191389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5CBB2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7084739" y="7047704"/>
            <a:ext cx="958180" cy="459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6"/>
              </a:lnSpc>
              <a:spcBef>
                <a:spcPct val="0"/>
              </a:spcBef>
            </a:pPr>
            <a:r>
              <a:rPr lang="en-US" b="true" sz="2647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7090772" y="8549772"/>
            <a:ext cx="958180" cy="958180"/>
            <a:chOff x="0" y="0"/>
            <a:chExt cx="1913890" cy="191389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B249"/>
            </a:solid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7100297" y="8762109"/>
            <a:ext cx="958180" cy="459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6"/>
              </a:lnSpc>
              <a:spcBef>
                <a:spcPct val="0"/>
              </a:spcBef>
            </a:pPr>
            <a:r>
              <a:rPr lang="en-US" b="true" sz="2647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343302" y="2908290"/>
            <a:ext cx="9559790" cy="1581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Provide students easy access to their academic information with an improved User Interface of the system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343302" y="5102849"/>
            <a:ext cx="10568872" cy="514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Improve communication through announcements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8343302" y="7047704"/>
            <a:ext cx="10568872" cy="514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Enable profile and account management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382327" y="8422160"/>
            <a:ext cx="10568872" cy="2114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 ensure secure and role-based access to system features</a:t>
            </a:r>
          </a:p>
          <a:p>
            <a:pPr algn="l">
              <a:lnSpc>
                <a:spcPts val="4200"/>
              </a:lnSpc>
            </a:pP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639006"/>
          </a:xfrm>
          <a:custGeom>
            <a:avLst/>
            <a:gdLst/>
            <a:ahLst/>
            <a:cxnLst/>
            <a:rect r="r" b="b" t="t" l="l"/>
            <a:pathLst>
              <a:path h="11639006" w="18288000">
                <a:moveTo>
                  <a:pt x="0" y="0"/>
                </a:moveTo>
                <a:lnTo>
                  <a:pt x="18288000" y="0"/>
                </a:lnTo>
                <a:lnTo>
                  <a:pt x="18288000" y="11639006"/>
                </a:lnTo>
                <a:lnTo>
                  <a:pt x="0" y="11639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22" r="0" b="-89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47422"/>
            <a:ext cx="18288000" cy="11025051"/>
            <a:chOff x="0" y="0"/>
            <a:chExt cx="4515556" cy="27222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5555" cy="2722235"/>
            </a:xfrm>
            <a:custGeom>
              <a:avLst/>
              <a:gdLst/>
              <a:ahLst/>
              <a:cxnLst/>
              <a:rect r="r" b="b" t="t" l="l"/>
              <a:pathLst>
                <a:path h="2722235" w="4515555">
                  <a:moveTo>
                    <a:pt x="0" y="0"/>
                  </a:moveTo>
                  <a:lnTo>
                    <a:pt x="4515555" y="0"/>
                  </a:lnTo>
                  <a:lnTo>
                    <a:pt x="4515555" y="2722235"/>
                  </a:lnTo>
                  <a:lnTo>
                    <a:pt x="0" y="2722235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515556" cy="2750810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9474096" cy="494844"/>
            <a:chOff x="0" y="0"/>
            <a:chExt cx="3164323" cy="1652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64323" cy="165276"/>
            </a:xfrm>
            <a:custGeom>
              <a:avLst/>
              <a:gdLst/>
              <a:ahLst/>
              <a:cxnLst/>
              <a:rect r="r" b="b" t="t" l="l"/>
              <a:pathLst>
                <a:path h="165276" w="3164323">
                  <a:moveTo>
                    <a:pt x="0" y="0"/>
                  </a:moveTo>
                  <a:lnTo>
                    <a:pt x="3164323" y="0"/>
                  </a:lnTo>
                  <a:lnTo>
                    <a:pt x="3164323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3164323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4096" y="0"/>
            <a:ext cx="8813904" cy="494844"/>
            <a:chOff x="0" y="0"/>
            <a:chExt cx="2943821" cy="1652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43821" cy="165276"/>
            </a:xfrm>
            <a:custGeom>
              <a:avLst/>
              <a:gdLst/>
              <a:ahLst/>
              <a:cxnLst/>
              <a:rect r="r" b="b" t="t" l="l"/>
              <a:pathLst>
                <a:path h="165276" w="2943821">
                  <a:moveTo>
                    <a:pt x="0" y="0"/>
                  </a:moveTo>
                  <a:lnTo>
                    <a:pt x="2943821" y="0"/>
                  </a:lnTo>
                  <a:lnTo>
                    <a:pt x="294382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1B9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94382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0" y="9792156"/>
            <a:ext cx="6776720" cy="494844"/>
            <a:chOff x="0" y="0"/>
            <a:chExt cx="2263407" cy="1652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63407" cy="165276"/>
            </a:xfrm>
            <a:custGeom>
              <a:avLst/>
              <a:gdLst/>
              <a:ahLst/>
              <a:cxnLst/>
              <a:rect r="r" b="b" t="t" l="l"/>
              <a:pathLst>
                <a:path h="165276" w="2263407">
                  <a:moveTo>
                    <a:pt x="0" y="0"/>
                  </a:moveTo>
                  <a:lnTo>
                    <a:pt x="2263407" y="0"/>
                  </a:lnTo>
                  <a:lnTo>
                    <a:pt x="2263407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263407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776720" y="9792156"/>
            <a:ext cx="7393116" cy="494844"/>
            <a:chOff x="0" y="0"/>
            <a:chExt cx="2469281" cy="1652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DB24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894884" y="9792156"/>
            <a:ext cx="7393116" cy="494844"/>
            <a:chOff x="0" y="0"/>
            <a:chExt cx="2469281" cy="1652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B5CBB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462477" y="910753"/>
            <a:ext cx="16844304" cy="821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4"/>
              </a:lnSpc>
              <a:spcBef>
                <a:spcPct val="0"/>
              </a:spcBef>
            </a:pPr>
            <a:r>
              <a:rPr lang="en-US" sz="4781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Requirements Gathering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62477" y="2389457"/>
            <a:ext cx="11156112" cy="6274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25"/>
              </a:lnSpc>
            </a:pPr>
            <a:r>
              <a:rPr lang="en-US" sz="2375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‎</a:t>
            </a:r>
            <a:r>
              <a:rPr lang="en-US" b="true" sz="2375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Student Portal Management Information System (MIS) requirements gathering is a critical initial phase in system development, aiming to define the system's goals, scope, and detailed functionalities. ‎ </a:t>
            </a:r>
          </a:p>
          <a:p>
            <a:pPr algn="just">
              <a:lnSpc>
                <a:spcPts val="3325"/>
              </a:lnSpc>
            </a:pPr>
            <a:r>
              <a:rPr lang="en-US" sz="2375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‎</a:t>
            </a:r>
            <a:r>
              <a:rPr lang="en-US" b="true" sz="2375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Key Steps in Requirements Gathering ‎ ‎</a:t>
            </a:r>
          </a:p>
          <a:p>
            <a:pPr algn="just">
              <a:lnSpc>
                <a:spcPts val="3325"/>
              </a:lnSpc>
            </a:pPr>
          </a:p>
          <a:p>
            <a:pPr algn="just">
              <a:lnSpc>
                <a:spcPts val="3325"/>
              </a:lnSpc>
            </a:pPr>
            <a:r>
              <a:rPr lang="en-US" sz="2375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1. Define Objectives and Scope: Clearly articulate what the Student Portal MIS is intended to achieve. ‎ ‎ </a:t>
            </a:r>
          </a:p>
          <a:p>
            <a:pPr algn="just">
              <a:lnSpc>
                <a:spcPts val="3325"/>
              </a:lnSpc>
            </a:pPr>
          </a:p>
          <a:p>
            <a:pPr algn="just">
              <a:lnSpc>
                <a:spcPts val="3325"/>
              </a:lnSpc>
            </a:pPr>
            <a:r>
              <a:rPr lang="en-US" sz="2375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2. Identify Stakeholders: ‎ ‎ - Students ‎ ‎ - Administrative Staff ‎ ‎ </a:t>
            </a:r>
          </a:p>
          <a:p>
            <a:pPr algn="just">
              <a:lnSpc>
                <a:spcPts val="3325"/>
              </a:lnSpc>
            </a:pPr>
          </a:p>
          <a:p>
            <a:pPr algn="just">
              <a:lnSpc>
                <a:spcPts val="3325"/>
              </a:lnSpc>
            </a:pPr>
            <a:r>
              <a:rPr lang="en-US" sz="2375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‎3. Elicitation Techniques ‎ - Observation/Shadowing  ‎ - Surveys ‎ </a:t>
            </a:r>
          </a:p>
          <a:p>
            <a:pPr algn="just">
              <a:lnSpc>
                <a:spcPts val="3325"/>
              </a:lnSpc>
            </a:pPr>
          </a:p>
          <a:p>
            <a:pPr algn="just">
              <a:lnSpc>
                <a:spcPts val="3325"/>
              </a:lnSpc>
            </a:pPr>
            <a:r>
              <a:rPr lang="en-US" sz="2375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4. Analysis and Documentation ‎ ‎ </a:t>
            </a:r>
          </a:p>
          <a:p>
            <a:pPr algn="just">
              <a:lnSpc>
                <a:spcPts val="3325"/>
              </a:lnSpc>
            </a:pPr>
          </a:p>
          <a:p>
            <a:pPr algn="just">
              <a:lnSpc>
                <a:spcPts val="3325"/>
              </a:lnSpc>
              <a:spcBef>
                <a:spcPct val="0"/>
              </a:spcBef>
            </a:pPr>
            <a:r>
              <a:rPr lang="en-US" sz="2375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5. Validation and Verification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9474096" y="0"/>
            <a:ext cx="12212478" cy="10243216"/>
          </a:xfrm>
          <a:custGeom>
            <a:avLst/>
            <a:gdLst/>
            <a:ahLst/>
            <a:cxnLst/>
            <a:rect r="r" b="b" t="t" l="l"/>
            <a:pathLst>
              <a:path h="10243216" w="12212478">
                <a:moveTo>
                  <a:pt x="0" y="0"/>
                </a:moveTo>
                <a:lnTo>
                  <a:pt x="12212479" y="0"/>
                </a:lnTo>
                <a:lnTo>
                  <a:pt x="12212479" y="10243216"/>
                </a:lnTo>
                <a:lnTo>
                  <a:pt x="0" y="102432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639006"/>
          </a:xfrm>
          <a:custGeom>
            <a:avLst/>
            <a:gdLst/>
            <a:ahLst/>
            <a:cxnLst/>
            <a:rect r="r" b="b" t="t" l="l"/>
            <a:pathLst>
              <a:path h="11639006" w="18288000">
                <a:moveTo>
                  <a:pt x="0" y="0"/>
                </a:moveTo>
                <a:lnTo>
                  <a:pt x="18288000" y="0"/>
                </a:lnTo>
                <a:lnTo>
                  <a:pt x="18288000" y="11639006"/>
                </a:lnTo>
                <a:lnTo>
                  <a:pt x="0" y="11639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22" r="0" b="-89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47422"/>
            <a:ext cx="18288000" cy="11025051"/>
            <a:chOff x="0" y="0"/>
            <a:chExt cx="4515556" cy="27222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5555" cy="2722235"/>
            </a:xfrm>
            <a:custGeom>
              <a:avLst/>
              <a:gdLst/>
              <a:ahLst/>
              <a:cxnLst/>
              <a:rect r="r" b="b" t="t" l="l"/>
              <a:pathLst>
                <a:path h="2722235" w="4515555">
                  <a:moveTo>
                    <a:pt x="0" y="0"/>
                  </a:moveTo>
                  <a:lnTo>
                    <a:pt x="4515555" y="0"/>
                  </a:lnTo>
                  <a:lnTo>
                    <a:pt x="4515555" y="2722235"/>
                  </a:lnTo>
                  <a:lnTo>
                    <a:pt x="0" y="2722235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515556" cy="2750810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9474096" cy="494844"/>
            <a:chOff x="0" y="0"/>
            <a:chExt cx="3164323" cy="1652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64323" cy="165276"/>
            </a:xfrm>
            <a:custGeom>
              <a:avLst/>
              <a:gdLst/>
              <a:ahLst/>
              <a:cxnLst/>
              <a:rect r="r" b="b" t="t" l="l"/>
              <a:pathLst>
                <a:path h="165276" w="3164323">
                  <a:moveTo>
                    <a:pt x="0" y="0"/>
                  </a:moveTo>
                  <a:lnTo>
                    <a:pt x="3164323" y="0"/>
                  </a:lnTo>
                  <a:lnTo>
                    <a:pt x="3164323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3164323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4096" y="0"/>
            <a:ext cx="8813904" cy="494844"/>
            <a:chOff x="0" y="0"/>
            <a:chExt cx="2943821" cy="1652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43821" cy="165276"/>
            </a:xfrm>
            <a:custGeom>
              <a:avLst/>
              <a:gdLst/>
              <a:ahLst/>
              <a:cxnLst/>
              <a:rect r="r" b="b" t="t" l="l"/>
              <a:pathLst>
                <a:path h="165276" w="2943821">
                  <a:moveTo>
                    <a:pt x="0" y="0"/>
                  </a:moveTo>
                  <a:lnTo>
                    <a:pt x="2943821" y="0"/>
                  </a:lnTo>
                  <a:lnTo>
                    <a:pt x="294382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1B9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94382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0" y="9792156"/>
            <a:ext cx="6776720" cy="494844"/>
            <a:chOff x="0" y="0"/>
            <a:chExt cx="2263407" cy="1652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63407" cy="165276"/>
            </a:xfrm>
            <a:custGeom>
              <a:avLst/>
              <a:gdLst/>
              <a:ahLst/>
              <a:cxnLst/>
              <a:rect r="r" b="b" t="t" l="l"/>
              <a:pathLst>
                <a:path h="165276" w="2263407">
                  <a:moveTo>
                    <a:pt x="0" y="0"/>
                  </a:moveTo>
                  <a:lnTo>
                    <a:pt x="2263407" y="0"/>
                  </a:lnTo>
                  <a:lnTo>
                    <a:pt x="2263407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263407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776720" y="9792156"/>
            <a:ext cx="7393116" cy="494844"/>
            <a:chOff x="0" y="0"/>
            <a:chExt cx="2469281" cy="1652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DB24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894884" y="9792156"/>
            <a:ext cx="7393116" cy="494844"/>
            <a:chOff x="0" y="0"/>
            <a:chExt cx="2469281" cy="1652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B5CBB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846533" y="955707"/>
            <a:ext cx="16844304" cy="821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4"/>
              </a:lnSpc>
              <a:spcBef>
                <a:spcPct val="0"/>
              </a:spcBef>
            </a:pPr>
            <a:r>
              <a:rPr lang="en-US" sz="4781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Requirements Analysis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846533" y="3971801"/>
            <a:ext cx="8088858" cy="5563111"/>
            <a:chOff x="0" y="0"/>
            <a:chExt cx="2149707" cy="147846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149707" cy="1478460"/>
            </a:xfrm>
            <a:custGeom>
              <a:avLst/>
              <a:gdLst/>
              <a:ahLst/>
              <a:cxnLst/>
              <a:rect r="r" b="b" t="t" l="l"/>
              <a:pathLst>
                <a:path h="1478460" w="2149707">
                  <a:moveTo>
                    <a:pt x="0" y="0"/>
                  </a:moveTo>
                  <a:lnTo>
                    <a:pt x="2149707" y="0"/>
                  </a:lnTo>
                  <a:lnTo>
                    <a:pt x="2149707" y="1478460"/>
                  </a:lnTo>
                  <a:lnTo>
                    <a:pt x="0" y="1478460"/>
                  </a:lnTo>
                  <a:close/>
                </a:path>
              </a:pathLst>
            </a:custGeom>
            <a:solidFill>
              <a:srgbClr val="B5CBB2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992799" y="3420199"/>
            <a:ext cx="7796327" cy="5848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</a:p>
          <a:p>
            <a:pPr algn="just">
              <a:lnSpc>
                <a:spcPts val="4200"/>
              </a:lnSpc>
            </a:pPr>
            <a:r>
              <a:rPr lang="en-US" sz="3000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Functional Requirements:</a:t>
            </a:r>
          </a:p>
          <a:p>
            <a:pPr algn="just">
              <a:lnSpc>
                <a:spcPts val="4200"/>
              </a:lnSpc>
            </a:pP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Online access to student information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Profile editing and personal information updates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Password change and reset functionality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Announcement display upon portal access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</a:p>
        </p:txBody>
      </p:sp>
      <p:grpSp>
        <p:nvGrpSpPr>
          <p:cNvPr name="Group 25" id="25"/>
          <p:cNvGrpSpPr/>
          <p:nvPr/>
        </p:nvGrpSpPr>
        <p:grpSpPr>
          <a:xfrm rot="0">
            <a:off x="9474096" y="3971801"/>
            <a:ext cx="8088858" cy="5563111"/>
            <a:chOff x="0" y="0"/>
            <a:chExt cx="2634925" cy="181216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634925" cy="1812169"/>
            </a:xfrm>
            <a:custGeom>
              <a:avLst/>
              <a:gdLst/>
              <a:ahLst/>
              <a:cxnLst/>
              <a:rect r="r" b="b" t="t" l="l"/>
              <a:pathLst>
                <a:path h="1812169" w="2634925">
                  <a:moveTo>
                    <a:pt x="0" y="0"/>
                  </a:moveTo>
                  <a:lnTo>
                    <a:pt x="2634925" y="0"/>
                  </a:lnTo>
                  <a:lnTo>
                    <a:pt x="2634925" y="1812169"/>
                  </a:lnTo>
                  <a:lnTo>
                    <a:pt x="0" y="1812169"/>
                  </a:lnTo>
                  <a:close/>
                </a:path>
              </a:pathLst>
            </a:custGeom>
            <a:solidFill>
              <a:srgbClr val="D1B95B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9788144" y="4220255"/>
            <a:ext cx="7460762" cy="4247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Non-Functional Requirements:</a:t>
            </a:r>
          </a:p>
          <a:p>
            <a:pPr algn="just">
              <a:lnSpc>
                <a:spcPts val="4200"/>
              </a:lnSpc>
            </a:pP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User-friendly and visually appealing interface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System reliability 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Improved security and data protection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843336" y="2005786"/>
            <a:ext cx="13326500" cy="1736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Summary of Requirements Derived from the Survey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Based on the survey results, the following requirements were identified: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639006"/>
          </a:xfrm>
          <a:custGeom>
            <a:avLst/>
            <a:gdLst/>
            <a:ahLst/>
            <a:cxnLst/>
            <a:rect r="r" b="b" t="t" l="l"/>
            <a:pathLst>
              <a:path h="11639006" w="18288000">
                <a:moveTo>
                  <a:pt x="0" y="0"/>
                </a:moveTo>
                <a:lnTo>
                  <a:pt x="18288000" y="0"/>
                </a:lnTo>
                <a:lnTo>
                  <a:pt x="18288000" y="11639006"/>
                </a:lnTo>
                <a:lnTo>
                  <a:pt x="0" y="11639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22" r="0" b="-89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47422"/>
            <a:ext cx="18288000" cy="11025051"/>
            <a:chOff x="0" y="0"/>
            <a:chExt cx="4515556" cy="27222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5555" cy="2722235"/>
            </a:xfrm>
            <a:custGeom>
              <a:avLst/>
              <a:gdLst/>
              <a:ahLst/>
              <a:cxnLst/>
              <a:rect r="r" b="b" t="t" l="l"/>
              <a:pathLst>
                <a:path h="2722235" w="4515555">
                  <a:moveTo>
                    <a:pt x="0" y="0"/>
                  </a:moveTo>
                  <a:lnTo>
                    <a:pt x="4515555" y="0"/>
                  </a:lnTo>
                  <a:lnTo>
                    <a:pt x="4515555" y="2722235"/>
                  </a:lnTo>
                  <a:lnTo>
                    <a:pt x="0" y="2722235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515556" cy="2750810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9474096" cy="494844"/>
            <a:chOff x="0" y="0"/>
            <a:chExt cx="3164323" cy="1652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64323" cy="165276"/>
            </a:xfrm>
            <a:custGeom>
              <a:avLst/>
              <a:gdLst/>
              <a:ahLst/>
              <a:cxnLst/>
              <a:rect r="r" b="b" t="t" l="l"/>
              <a:pathLst>
                <a:path h="165276" w="3164323">
                  <a:moveTo>
                    <a:pt x="0" y="0"/>
                  </a:moveTo>
                  <a:lnTo>
                    <a:pt x="3164323" y="0"/>
                  </a:lnTo>
                  <a:lnTo>
                    <a:pt x="3164323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3164323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4096" y="0"/>
            <a:ext cx="8813904" cy="494844"/>
            <a:chOff x="0" y="0"/>
            <a:chExt cx="2943821" cy="1652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43821" cy="165276"/>
            </a:xfrm>
            <a:custGeom>
              <a:avLst/>
              <a:gdLst/>
              <a:ahLst/>
              <a:cxnLst/>
              <a:rect r="r" b="b" t="t" l="l"/>
              <a:pathLst>
                <a:path h="165276" w="2943821">
                  <a:moveTo>
                    <a:pt x="0" y="0"/>
                  </a:moveTo>
                  <a:lnTo>
                    <a:pt x="2943821" y="0"/>
                  </a:lnTo>
                  <a:lnTo>
                    <a:pt x="294382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1B9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94382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0" y="9792156"/>
            <a:ext cx="6776720" cy="494844"/>
            <a:chOff x="0" y="0"/>
            <a:chExt cx="2263407" cy="1652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63407" cy="165276"/>
            </a:xfrm>
            <a:custGeom>
              <a:avLst/>
              <a:gdLst/>
              <a:ahLst/>
              <a:cxnLst/>
              <a:rect r="r" b="b" t="t" l="l"/>
              <a:pathLst>
                <a:path h="165276" w="2263407">
                  <a:moveTo>
                    <a:pt x="0" y="0"/>
                  </a:moveTo>
                  <a:lnTo>
                    <a:pt x="2263407" y="0"/>
                  </a:lnTo>
                  <a:lnTo>
                    <a:pt x="2263407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263407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776720" y="9792156"/>
            <a:ext cx="7393116" cy="494844"/>
            <a:chOff x="0" y="0"/>
            <a:chExt cx="2469281" cy="1652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DB24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894884" y="9792156"/>
            <a:ext cx="7393116" cy="494844"/>
            <a:chOff x="0" y="0"/>
            <a:chExt cx="2469281" cy="1652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B5CBB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462477" y="910753"/>
            <a:ext cx="16844304" cy="1669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4"/>
              </a:lnSpc>
              <a:spcBef>
                <a:spcPct val="0"/>
              </a:spcBef>
            </a:pPr>
            <a:r>
              <a:rPr lang="en-US" sz="4781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system features (flow of the system)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994621" y="2837166"/>
            <a:ext cx="13780017" cy="6697816"/>
            <a:chOff x="0" y="0"/>
            <a:chExt cx="3448794" cy="1676296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448794" cy="1676296"/>
            </a:xfrm>
            <a:custGeom>
              <a:avLst/>
              <a:gdLst/>
              <a:ahLst/>
              <a:cxnLst/>
              <a:rect r="r" b="b" t="t" l="l"/>
              <a:pathLst>
                <a:path h="1676296" w="3448794">
                  <a:moveTo>
                    <a:pt x="0" y="0"/>
                  </a:moveTo>
                  <a:lnTo>
                    <a:pt x="3448794" y="0"/>
                  </a:lnTo>
                  <a:lnTo>
                    <a:pt x="3448794" y="1676296"/>
                  </a:lnTo>
                  <a:lnTo>
                    <a:pt x="0" y="1676296"/>
                  </a:lnTo>
                  <a:close/>
                </a:path>
              </a:pathLst>
            </a:custGeom>
            <a:solidFill>
              <a:srgbClr val="B5CBB2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2533572" y="2457813"/>
            <a:ext cx="13881048" cy="664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User logs in to the system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System detects user role (Student or Admin)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User is redirected to the correct dashboard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User accesses system modules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System retrieves and processes data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System updates records in the database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System displays updated information to the user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System sends notifications when needed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User logs out securely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639006"/>
          </a:xfrm>
          <a:custGeom>
            <a:avLst/>
            <a:gdLst/>
            <a:ahLst/>
            <a:cxnLst/>
            <a:rect r="r" b="b" t="t" l="l"/>
            <a:pathLst>
              <a:path h="11639006" w="18288000">
                <a:moveTo>
                  <a:pt x="0" y="0"/>
                </a:moveTo>
                <a:lnTo>
                  <a:pt x="18288000" y="0"/>
                </a:lnTo>
                <a:lnTo>
                  <a:pt x="18288000" y="11639006"/>
                </a:lnTo>
                <a:lnTo>
                  <a:pt x="0" y="11639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22" r="0" b="-89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47422"/>
            <a:ext cx="18288000" cy="11025051"/>
            <a:chOff x="0" y="0"/>
            <a:chExt cx="4515556" cy="27222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5555" cy="2722235"/>
            </a:xfrm>
            <a:custGeom>
              <a:avLst/>
              <a:gdLst/>
              <a:ahLst/>
              <a:cxnLst/>
              <a:rect r="r" b="b" t="t" l="l"/>
              <a:pathLst>
                <a:path h="2722235" w="4515555">
                  <a:moveTo>
                    <a:pt x="0" y="0"/>
                  </a:moveTo>
                  <a:lnTo>
                    <a:pt x="4515555" y="0"/>
                  </a:lnTo>
                  <a:lnTo>
                    <a:pt x="4515555" y="2722235"/>
                  </a:lnTo>
                  <a:lnTo>
                    <a:pt x="0" y="2722235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515556" cy="2750810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9474096" cy="494844"/>
            <a:chOff x="0" y="0"/>
            <a:chExt cx="3164323" cy="1652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64323" cy="165276"/>
            </a:xfrm>
            <a:custGeom>
              <a:avLst/>
              <a:gdLst/>
              <a:ahLst/>
              <a:cxnLst/>
              <a:rect r="r" b="b" t="t" l="l"/>
              <a:pathLst>
                <a:path h="165276" w="3164323">
                  <a:moveTo>
                    <a:pt x="0" y="0"/>
                  </a:moveTo>
                  <a:lnTo>
                    <a:pt x="3164323" y="0"/>
                  </a:lnTo>
                  <a:lnTo>
                    <a:pt x="3164323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3164323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4096" y="0"/>
            <a:ext cx="8813904" cy="494844"/>
            <a:chOff x="0" y="0"/>
            <a:chExt cx="2943821" cy="1652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43821" cy="165276"/>
            </a:xfrm>
            <a:custGeom>
              <a:avLst/>
              <a:gdLst/>
              <a:ahLst/>
              <a:cxnLst/>
              <a:rect r="r" b="b" t="t" l="l"/>
              <a:pathLst>
                <a:path h="165276" w="2943821">
                  <a:moveTo>
                    <a:pt x="0" y="0"/>
                  </a:moveTo>
                  <a:lnTo>
                    <a:pt x="2943821" y="0"/>
                  </a:lnTo>
                  <a:lnTo>
                    <a:pt x="294382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1B9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94382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0" y="9792156"/>
            <a:ext cx="6776720" cy="494844"/>
            <a:chOff x="0" y="0"/>
            <a:chExt cx="2263407" cy="1652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63407" cy="165276"/>
            </a:xfrm>
            <a:custGeom>
              <a:avLst/>
              <a:gdLst/>
              <a:ahLst/>
              <a:cxnLst/>
              <a:rect r="r" b="b" t="t" l="l"/>
              <a:pathLst>
                <a:path h="165276" w="2263407">
                  <a:moveTo>
                    <a:pt x="0" y="0"/>
                  </a:moveTo>
                  <a:lnTo>
                    <a:pt x="2263407" y="0"/>
                  </a:lnTo>
                  <a:lnTo>
                    <a:pt x="2263407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263407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776720" y="9792156"/>
            <a:ext cx="7393116" cy="494844"/>
            <a:chOff x="0" y="0"/>
            <a:chExt cx="2469281" cy="1652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DB24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894884" y="9792156"/>
            <a:ext cx="7393116" cy="494844"/>
            <a:chOff x="0" y="0"/>
            <a:chExt cx="2469281" cy="1652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B5CBB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86251" y="1264449"/>
            <a:ext cx="8701594" cy="2159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S</a:t>
            </a:r>
            <a:r>
              <a:rPr lang="en-US" sz="3099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tudent Features &amp; Flow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grpSp>
        <p:nvGrpSpPr>
          <p:cNvPr name="Group 22" id="22"/>
          <p:cNvGrpSpPr/>
          <p:nvPr/>
        </p:nvGrpSpPr>
        <p:grpSpPr>
          <a:xfrm rot="0">
            <a:off x="414996" y="3071486"/>
            <a:ext cx="8010889" cy="5853652"/>
            <a:chOff x="0" y="0"/>
            <a:chExt cx="3494542" cy="255350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494542" cy="2553503"/>
            </a:xfrm>
            <a:custGeom>
              <a:avLst/>
              <a:gdLst/>
              <a:ahLst/>
              <a:cxnLst/>
              <a:rect r="r" b="b" t="t" l="l"/>
              <a:pathLst>
                <a:path h="2553503" w="3494542">
                  <a:moveTo>
                    <a:pt x="0" y="0"/>
                  </a:moveTo>
                  <a:lnTo>
                    <a:pt x="3494542" y="0"/>
                  </a:lnTo>
                  <a:lnTo>
                    <a:pt x="3494542" y="2553503"/>
                  </a:lnTo>
                  <a:lnTo>
                    <a:pt x="0" y="2553503"/>
                  </a:lnTo>
                  <a:close/>
                </a:path>
              </a:pathLst>
            </a:custGeom>
            <a:solidFill>
              <a:srgbClr val="D1B95B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772502" y="3357023"/>
            <a:ext cx="7462179" cy="5491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5"/>
              </a:lnSpc>
            </a:pPr>
            <a:r>
              <a:rPr lang="en-US" sz="283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</a:t>
            </a:r>
            <a:r>
              <a:rPr lang="en-US" b="true" sz="2839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ent Functions</a:t>
            </a:r>
          </a:p>
          <a:p>
            <a:pPr algn="l" marL="613041" indent="-306520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Edit Information and Change Password</a:t>
            </a:r>
          </a:p>
          <a:p>
            <a:pPr algn="l" marL="613041" indent="-306520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View announcements and academic calendar</a:t>
            </a:r>
          </a:p>
          <a:p>
            <a:pPr algn="l" marL="613041" indent="-306520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View class schedule</a:t>
            </a:r>
          </a:p>
          <a:p>
            <a:pPr algn="l" marL="613041" indent="-306520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View grades and computed GWA</a:t>
            </a:r>
          </a:p>
          <a:p>
            <a:pPr algn="l" marL="613041" indent="-306520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View billing statements</a:t>
            </a:r>
          </a:p>
          <a:p>
            <a:pPr algn="l" marL="613041" indent="-306520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View registration form</a:t>
            </a:r>
          </a:p>
          <a:p>
            <a:pPr algn="l">
              <a:lnSpc>
                <a:spcPts val="3975"/>
              </a:lnSpc>
            </a:pPr>
            <a:r>
              <a:rPr lang="en-US" b="true" sz="2839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Flow</a:t>
            </a:r>
          </a:p>
          <a:p>
            <a:pPr algn="l" marL="613041" indent="-306520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Student logs in → selects module → system displays data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9875604" y="3071486"/>
            <a:ext cx="8010889" cy="5853652"/>
            <a:chOff x="0" y="0"/>
            <a:chExt cx="3494542" cy="255350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494542" cy="2553503"/>
            </a:xfrm>
            <a:custGeom>
              <a:avLst/>
              <a:gdLst/>
              <a:ahLst/>
              <a:cxnLst/>
              <a:rect r="r" b="b" t="t" l="l"/>
              <a:pathLst>
                <a:path h="2553503" w="3494542">
                  <a:moveTo>
                    <a:pt x="0" y="0"/>
                  </a:moveTo>
                  <a:lnTo>
                    <a:pt x="3494542" y="0"/>
                  </a:lnTo>
                  <a:lnTo>
                    <a:pt x="3494542" y="2553503"/>
                  </a:lnTo>
                  <a:lnTo>
                    <a:pt x="0" y="2553503"/>
                  </a:lnTo>
                  <a:close/>
                </a:path>
              </a:pathLst>
            </a:custGeom>
            <a:solidFill>
              <a:srgbClr val="B5CBB2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9875604" y="1264449"/>
            <a:ext cx="8701594" cy="2159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Admin Features &amp; Flow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0129439" y="3421843"/>
            <a:ext cx="7409370" cy="4894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7"/>
              </a:lnSpc>
            </a:pPr>
            <a:r>
              <a:rPr lang="en-US" sz="2769" b="true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Admi</a:t>
            </a:r>
            <a:r>
              <a:rPr lang="en-US" b="true" sz="2769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 Functions</a:t>
            </a:r>
          </a:p>
          <a:p>
            <a:pPr algn="l" marL="598004" indent="-299002" lvl="1">
              <a:lnSpc>
                <a:spcPts val="3877"/>
              </a:lnSpc>
              <a:buFont typeface="Arial"/>
              <a:buChar char="•"/>
            </a:pPr>
            <a:r>
              <a:rPr lang="en-US" sz="276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Post</a:t>
            </a:r>
            <a:r>
              <a:rPr lang="en-US" sz="276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 announcements and calendar events</a:t>
            </a:r>
          </a:p>
          <a:p>
            <a:pPr algn="l" marL="598004" indent="-299002" lvl="1">
              <a:lnSpc>
                <a:spcPts val="3877"/>
              </a:lnSpc>
              <a:buFont typeface="Arial"/>
              <a:buChar char="•"/>
            </a:pPr>
            <a:r>
              <a:rPr lang="en-US" sz="276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Manage student academic information</a:t>
            </a:r>
          </a:p>
          <a:p>
            <a:pPr algn="l" marL="598004" indent="-299002" lvl="1">
              <a:lnSpc>
                <a:spcPts val="3877"/>
              </a:lnSpc>
              <a:buFont typeface="Arial"/>
              <a:buChar char="•"/>
            </a:pPr>
            <a:r>
              <a:rPr lang="en-US" sz="276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Create schedules and assign subjects</a:t>
            </a:r>
          </a:p>
          <a:p>
            <a:pPr algn="l" marL="598004" indent="-299002" lvl="1">
              <a:lnSpc>
                <a:spcPts val="3877"/>
              </a:lnSpc>
              <a:buFont typeface="Arial"/>
              <a:buChar char="•"/>
            </a:pPr>
            <a:r>
              <a:rPr lang="en-US" sz="276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Input and update grades</a:t>
            </a:r>
          </a:p>
          <a:p>
            <a:pPr algn="l" marL="598004" indent="-299002" lvl="1">
              <a:lnSpc>
                <a:spcPts val="3877"/>
              </a:lnSpc>
              <a:buFont typeface="Arial"/>
              <a:buChar char="•"/>
            </a:pPr>
            <a:r>
              <a:rPr lang="en-US" sz="276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Generate billing statements</a:t>
            </a:r>
          </a:p>
          <a:p>
            <a:pPr algn="l">
              <a:lnSpc>
                <a:spcPts val="3877"/>
              </a:lnSpc>
            </a:pPr>
            <a:r>
              <a:rPr lang="en-US" b="true" sz="2769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Flow</a:t>
            </a:r>
          </a:p>
          <a:p>
            <a:pPr algn="l" marL="598004" indent="-299002" lvl="1">
              <a:lnSpc>
                <a:spcPts val="3877"/>
              </a:lnSpc>
              <a:buFont typeface="Arial"/>
              <a:buChar char="•"/>
            </a:pPr>
            <a:r>
              <a:rPr lang="en-US" sz="276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sz="2769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dmin inputs data → system validates → data is saved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639006"/>
          </a:xfrm>
          <a:custGeom>
            <a:avLst/>
            <a:gdLst/>
            <a:ahLst/>
            <a:cxnLst/>
            <a:rect r="r" b="b" t="t" l="l"/>
            <a:pathLst>
              <a:path h="11639006" w="18288000">
                <a:moveTo>
                  <a:pt x="0" y="0"/>
                </a:moveTo>
                <a:lnTo>
                  <a:pt x="18288000" y="0"/>
                </a:lnTo>
                <a:lnTo>
                  <a:pt x="18288000" y="11639006"/>
                </a:lnTo>
                <a:lnTo>
                  <a:pt x="0" y="11639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22" r="0" b="-89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47422"/>
            <a:ext cx="18288000" cy="11025051"/>
            <a:chOff x="0" y="0"/>
            <a:chExt cx="4515556" cy="27222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5555" cy="2722235"/>
            </a:xfrm>
            <a:custGeom>
              <a:avLst/>
              <a:gdLst/>
              <a:ahLst/>
              <a:cxnLst/>
              <a:rect r="r" b="b" t="t" l="l"/>
              <a:pathLst>
                <a:path h="2722235" w="4515555">
                  <a:moveTo>
                    <a:pt x="0" y="0"/>
                  </a:moveTo>
                  <a:lnTo>
                    <a:pt x="4515555" y="0"/>
                  </a:lnTo>
                  <a:lnTo>
                    <a:pt x="4515555" y="2722235"/>
                  </a:lnTo>
                  <a:lnTo>
                    <a:pt x="0" y="2722235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515556" cy="2750810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9474096" cy="494844"/>
            <a:chOff x="0" y="0"/>
            <a:chExt cx="3164323" cy="1652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64323" cy="165276"/>
            </a:xfrm>
            <a:custGeom>
              <a:avLst/>
              <a:gdLst/>
              <a:ahLst/>
              <a:cxnLst/>
              <a:rect r="r" b="b" t="t" l="l"/>
              <a:pathLst>
                <a:path h="165276" w="3164323">
                  <a:moveTo>
                    <a:pt x="0" y="0"/>
                  </a:moveTo>
                  <a:lnTo>
                    <a:pt x="3164323" y="0"/>
                  </a:lnTo>
                  <a:lnTo>
                    <a:pt x="3164323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3164323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4096" y="0"/>
            <a:ext cx="8813904" cy="494844"/>
            <a:chOff x="0" y="0"/>
            <a:chExt cx="2943821" cy="1652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43821" cy="165276"/>
            </a:xfrm>
            <a:custGeom>
              <a:avLst/>
              <a:gdLst/>
              <a:ahLst/>
              <a:cxnLst/>
              <a:rect r="r" b="b" t="t" l="l"/>
              <a:pathLst>
                <a:path h="165276" w="2943821">
                  <a:moveTo>
                    <a:pt x="0" y="0"/>
                  </a:moveTo>
                  <a:lnTo>
                    <a:pt x="2943821" y="0"/>
                  </a:lnTo>
                  <a:lnTo>
                    <a:pt x="294382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1B9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94382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0" y="9792156"/>
            <a:ext cx="6776720" cy="494844"/>
            <a:chOff x="0" y="0"/>
            <a:chExt cx="2263407" cy="1652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63407" cy="165276"/>
            </a:xfrm>
            <a:custGeom>
              <a:avLst/>
              <a:gdLst/>
              <a:ahLst/>
              <a:cxnLst/>
              <a:rect r="r" b="b" t="t" l="l"/>
              <a:pathLst>
                <a:path h="165276" w="2263407">
                  <a:moveTo>
                    <a:pt x="0" y="0"/>
                  </a:moveTo>
                  <a:lnTo>
                    <a:pt x="2263407" y="0"/>
                  </a:lnTo>
                  <a:lnTo>
                    <a:pt x="2263407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263407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776720" y="9792156"/>
            <a:ext cx="7393116" cy="494844"/>
            <a:chOff x="0" y="0"/>
            <a:chExt cx="2469281" cy="1652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DB24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894884" y="9792156"/>
            <a:ext cx="7393116" cy="494844"/>
            <a:chOff x="0" y="0"/>
            <a:chExt cx="2469281" cy="1652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B5CBB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414996" y="1625113"/>
            <a:ext cx="16844304" cy="2516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4"/>
              </a:lnSpc>
            </a:pPr>
            <a:r>
              <a:rPr lang="en-US" sz="4781" b="true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Sys</a:t>
            </a:r>
            <a:r>
              <a:rPr lang="en-US" sz="4781" b="true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tem Automated Processes</a:t>
            </a:r>
          </a:p>
          <a:p>
            <a:pPr algn="l">
              <a:lnSpc>
                <a:spcPts val="6694"/>
              </a:lnSpc>
            </a:pPr>
          </a:p>
          <a:p>
            <a:pPr algn="l">
              <a:lnSpc>
                <a:spcPts val="6694"/>
              </a:lnSpc>
              <a:spcBef>
                <a:spcPct val="0"/>
              </a:spcBef>
            </a:pPr>
          </a:p>
        </p:txBody>
      </p:sp>
      <p:grpSp>
        <p:nvGrpSpPr>
          <p:cNvPr name="Group 22" id="22"/>
          <p:cNvGrpSpPr/>
          <p:nvPr/>
        </p:nvGrpSpPr>
        <p:grpSpPr>
          <a:xfrm rot="0">
            <a:off x="2266580" y="3450413"/>
            <a:ext cx="13323971" cy="5185521"/>
            <a:chOff x="0" y="0"/>
            <a:chExt cx="3540998" cy="137811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540998" cy="1378112"/>
            </a:xfrm>
            <a:custGeom>
              <a:avLst/>
              <a:gdLst/>
              <a:ahLst/>
              <a:cxnLst/>
              <a:rect r="r" b="b" t="t" l="l"/>
              <a:pathLst>
                <a:path h="1378112" w="3540998">
                  <a:moveTo>
                    <a:pt x="0" y="0"/>
                  </a:moveTo>
                  <a:lnTo>
                    <a:pt x="3540998" y="0"/>
                  </a:lnTo>
                  <a:lnTo>
                    <a:pt x="3540998" y="1378112"/>
                  </a:lnTo>
                  <a:lnTo>
                    <a:pt x="0" y="1378112"/>
                  </a:lnTo>
                  <a:close/>
                </a:path>
              </a:pathLst>
            </a:custGeom>
            <a:solidFill>
              <a:srgbClr val="D1B95B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3063183" y="4056351"/>
            <a:ext cx="14820189" cy="3925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5"/>
              </a:lnSpc>
            </a:pPr>
            <a:r>
              <a:rPr lang="en-US" b="true" sz="4453">
                <a:solidFill>
                  <a:srgbClr val="12121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System Responsibilities</a:t>
            </a:r>
          </a:p>
          <a:p>
            <a:pPr algn="l" marL="961546" indent="-480773" lvl="1">
              <a:lnSpc>
                <a:spcPts val="6235"/>
              </a:lnSpc>
              <a:buFont typeface="Arial"/>
              <a:buChar char="•"/>
            </a:pPr>
            <a:r>
              <a:rPr lang="en-US" sz="4453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Sends announcement to students</a:t>
            </a:r>
          </a:p>
          <a:p>
            <a:pPr algn="l" marL="961546" indent="-480773" lvl="1">
              <a:lnSpc>
                <a:spcPts val="6235"/>
              </a:lnSpc>
              <a:buFont typeface="Arial"/>
              <a:buChar char="•"/>
            </a:pPr>
            <a:r>
              <a:rPr lang="en-US" sz="4453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Automatically computes GWA</a:t>
            </a:r>
          </a:p>
          <a:p>
            <a:pPr algn="l" marL="961546" indent="-480773" lvl="1">
              <a:lnSpc>
                <a:spcPts val="6235"/>
              </a:lnSpc>
              <a:buFont typeface="Arial"/>
              <a:buChar char="•"/>
            </a:pPr>
            <a:r>
              <a:rPr lang="en-US" sz="4453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Validates and secures data</a:t>
            </a:r>
          </a:p>
          <a:p>
            <a:pPr algn="l" marL="961546" indent="-480773" lvl="1">
              <a:lnSpc>
                <a:spcPts val="6235"/>
              </a:lnSpc>
              <a:buFont typeface="Arial"/>
              <a:buChar char="•"/>
            </a:pPr>
            <a:r>
              <a:rPr lang="en-US" sz="4453">
                <a:solidFill>
                  <a:srgbClr val="121212"/>
                </a:solidFill>
                <a:latin typeface="Open Sans"/>
                <a:ea typeface="Open Sans"/>
                <a:cs typeface="Open Sans"/>
                <a:sym typeface="Open Sans"/>
              </a:rPr>
              <a:t>Stores records in the database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639006"/>
          </a:xfrm>
          <a:custGeom>
            <a:avLst/>
            <a:gdLst/>
            <a:ahLst/>
            <a:cxnLst/>
            <a:rect r="r" b="b" t="t" l="l"/>
            <a:pathLst>
              <a:path h="11639006" w="18288000">
                <a:moveTo>
                  <a:pt x="0" y="0"/>
                </a:moveTo>
                <a:lnTo>
                  <a:pt x="18288000" y="0"/>
                </a:lnTo>
                <a:lnTo>
                  <a:pt x="18288000" y="11639006"/>
                </a:lnTo>
                <a:lnTo>
                  <a:pt x="0" y="116390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22" r="0" b="-89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47422"/>
            <a:ext cx="18288000" cy="11025051"/>
            <a:chOff x="0" y="0"/>
            <a:chExt cx="4515556" cy="27222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5555" cy="2722235"/>
            </a:xfrm>
            <a:custGeom>
              <a:avLst/>
              <a:gdLst/>
              <a:ahLst/>
              <a:cxnLst/>
              <a:rect r="r" b="b" t="t" l="l"/>
              <a:pathLst>
                <a:path h="2722235" w="4515555">
                  <a:moveTo>
                    <a:pt x="0" y="0"/>
                  </a:moveTo>
                  <a:lnTo>
                    <a:pt x="4515555" y="0"/>
                  </a:lnTo>
                  <a:lnTo>
                    <a:pt x="4515555" y="2722235"/>
                  </a:lnTo>
                  <a:lnTo>
                    <a:pt x="0" y="2722235"/>
                  </a:lnTo>
                  <a:close/>
                </a:path>
              </a:pathLst>
            </a:custGeom>
            <a:solidFill>
              <a:srgbClr val="FFFFFF">
                <a:alpha val="5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515556" cy="2750810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9474096" cy="494844"/>
            <a:chOff x="0" y="0"/>
            <a:chExt cx="3164323" cy="1652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64323" cy="165276"/>
            </a:xfrm>
            <a:custGeom>
              <a:avLst/>
              <a:gdLst/>
              <a:ahLst/>
              <a:cxnLst/>
              <a:rect r="r" b="b" t="t" l="l"/>
              <a:pathLst>
                <a:path h="165276" w="3164323">
                  <a:moveTo>
                    <a:pt x="0" y="0"/>
                  </a:moveTo>
                  <a:lnTo>
                    <a:pt x="3164323" y="0"/>
                  </a:lnTo>
                  <a:lnTo>
                    <a:pt x="3164323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3164323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4096" y="0"/>
            <a:ext cx="8813904" cy="494844"/>
            <a:chOff x="0" y="0"/>
            <a:chExt cx="2943821" cy="16527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43821" cy="165276"/>
            </a:xfrm>
            <a:custGeom>
              <a:avLst/>
              <a:gdLst/>
              <a:ahLst/>
              <a:cxnLst/>
              <a:rect r="r" b="b" t="t" l="l"/>
              <a:pathLst>
                <a:path h="165276" w="2943821">
                  <a:moveTo>
                    <a:pt x="0" y="0"/>
                  </a:moveTo>
                  <a:lnTo>
                    <a:pt x="2943821" y="0"/>
                  </a:lnTo>
                  <a:lnTo>
                    <a:pt x="294382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1B95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94382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0" y="9792156"/>
            <a:ext cx="6776720" cy="494844"/>
            <a:chOff x="0" y="0"/>
            <a:chExt cx="2263407" cy="1652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63407" cy="165276"/>
            </a:xfrm>
            <a:custGeom>
              <a:avLst/>
              <a:gdLst/>
              <a:ahLst/>
              <a:cxnLst/>
              <a:rect r="r" b="b" t="t" l="l"/>
              <a:pathLst>
                <a:path h="165276" w="2263407">
                  <a:moveTo>
                    <a:pt x="0" y="0"/>
                  </a:moveTo>
                  <a:lnTo>
                    <a:pt x="2263407" y="0"/>
                  </a:lnTo>
                  <a:lnTo>
                    <a:pt x="2263407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0D5B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2263407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776720" y="9792156"/>
            <a:ext cx="7393116" cy="494844"/>
            <a:chOff x="0" y="0"/>
            <a:chExt cx="2469281" cy="16527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DDB24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894884" y="9792156"/>
            <a:ext cx="7393116" cy="494844"/>
            <a:chOff x="0" y="0"/>
            <a:chExt cx="2469281" cy="1652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69281" cy="165276"/>
            </a:xfrm>
            <a:custGeom>
              <a:avLst/>
              <a:gdLst/>
              <a:ahLst/>
              <a:cxnLst/>
              <a:rect r="r" b="b" t="t" l="l"/>
              <a:pathLst>
                <a:path h="165276" w="2469281">
                  <a:moveTo>
                    <a:pt x="0" y="0"/>
                  </a:moveTo>
                  <a:lnTo>
                    <a:pt x="2469281" y="0"/>
                  </a:lnTo>
                  <a:lnTo>
                    <a:pt x="2469281" y="165276"/>
                  </a:lnTo>
                  <a:lnTo>
                    <a:pt x="0" y="165276"/>
                  </a:lnTo>
                  <a:close/>
                </a:path>
              </a:pathLst>
            </a:custGeom>
            <a:solidFill>
              <a:srgbClr val="B5CBB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2469281" cy="193851"/>
            </a:xfrm>
            <a:prstGeom prst="rect">
              <a:avLst/>
            </a:prstGeom>
          </p:spPr>
          <p:txBody>
            <a:bodyPr anchor="ctr" rtlCol="false" tIns="36286" lIns="36286" bIns="36286" rIns="36286"/>
            <a:lstStyle/>
            <a:p>
              <a:pPr algn="ctr">
                <a:lnSpc>
                  <a:spcPts val="1400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8373382" y="629666"/>
            <a:ext cx="9281335" cy="9027668"/>
          </a:xfrm>
          <a:custGeom>
            <a:avLst/>
            <a:gdLst/>
            <a:ahLst/>
            <a:cxnLst/>
            <a:rect r="r" b="b" t="t" l="l"/>
            <a:pathLst>
              <a:path h="9027668" w="9281335">
                <a:moveTo>
                  <a:pt x="0" y="0"/>
                </a:moveTo>
                <a:lnTo>
                  <a:pt x="9281335" y="0"/>
                </a:lnTo>
                <a:lnTo>
                  <a:pt x="9281335" y="9027668"/>
                </a:lnTo>
                <a:lnTo>
                  <a:pt x="0" y="90276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05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671085" y="3697448"/>
            <a:ext cx="7164866" cy="212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06"/>
              </a:lnSpc>
              <a:spcBef>
                <a:spcPct val="0"/>
              </a:spcBef>
            </a:pPr>
            <a:r>
              <a:rPr lang="en-US" sz="6075">
                <a:solidFill>
                  <a:srgbClr val="121212"/>
                </a:solidFill>
                <a:latin typeface="HK Modular"/>
                <a:ea typeface="HK Modular"/>
                <a:cs typeface="HK Modular"/>
                <a:sym typeface="HK Modular"/>
              </a:rPr>
              <a:t>use case diagram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DAG0abGGSng</dc:identifier>
  <dcterms:modified xsi:type="dcterms:W3CDTF">2011-08-01T06:04:30Z</dcterms:modified>
  <cp:revision>1</cp:revision>
  <dc:title>PPT</dc:title>
</cp:coreProperties>
</file>

<file path=docProps/thumbnail.jpeg>
</file>